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506225" y="941275"/>
            <a:ext cx="8282400" cy="2109000"/>
          </a:xfrm>
          <a:prstGeom prst="rect">
            <a:avLst/>
          </a:prstGeom>
        </p:spPr>
        <p:txBody>
          <a:bodyPr lIns="91425" tIns="91425" rIns="91425" bIns="91425" anchor="b" anchorCtr="0">
            <a:noAutofit/>
          </a:bodyPr>
          <a:lstStyle/>
          <a:p>
            <a:pPr lvl="0">
              <a:spcBef>
                <a:spcPts val="0"/>
              </a:spcBef>
              <a:buNone/>
            </a:pPr>
            <a:r>
              <a:rPr lang="en"/>
              <a:t>c. 600 CE- c. 1450</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By: Jess Waldeyer, Julianna DeGenova, Cassidy Turnbach, Tomas Beaton</a:t>
            </a:r>
          </a:p>
        </p:txBody>
      </p:sp>
      <p:pic>
        <p:nvPicPr>
          <p:cNvPr id="56" name="Shape 56"/>
          <p:cNvPicPr preferRelativeResize="0"/>
          <p:nvPr/>
        </p:nvPicPr>
        <p:blipFill>
          <a:blip r:embed="rId3">
            <a:alphaModFix/>
          </a:blip>
          <a:stretch>
            <a:fillRect/>
          </a:stretch>
        </p:blipFill>
        <p:spPr>
          <a:xfrm>
            <a:off x="1228074" y="368250"/>
            <a:ext cx="4905925" cy="1667299"/>
          </a:xfrm>
          <a:prstGeom prst="rect">
            <a:avLst/>
          </a:prstGeom>
          <a:noFill/>
          <a:ln>
            <a:noFill/>
          </a:ln>
        </p:spPr>
      </p:pic>
      <p:pic>
        <p:nvPicPr>
          <p:cNvPr id="57" name="Shape 57"/>
          <p:cNvPicPr preferRelativeResize="0"/>
          <p:nvPr/>
        </p:nvPicPr>
        <p:blipFill>
          <a:blip r:embed="rId4">
            <a:alphaModFix/>
          </a:blip>
          <a:stretch>
            <a:fillRect/>
          </a:stretch>
        </p:blipFill>
        <p:spPr>
          <a:xfrm>
            <a:off x="6331375" y="368250"/>
            <a:ext cx="1469457" cy="166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Rise of Islam (632 CE)</a:t>
            </a:r>
          </a:p>
        </p:txBody>
      </p:sp>
      <p:sp>
        <p:nvSpPr>
          <p:cNvPr id="63" name="Shape 63"/>
          <p:cNvSpPr txBox="1">
            <a:spLocks noGrp="1"/>
          </p:cNvSpPr>
          <p:nvPr>
            <p:ph type="body" idx="1"/>
          </p:nvPr>
        </p:nvSpPr>
        <p:spPr>
          <a:xfrm>
            <a:off x="311700" y="1314400"/>
            <a:ext cx="8648700" cy="3099900"/>
          </a:xfrm>
          <a:prstGeom prst="rect">
            <a:avLst/>
          </a:prstGeom>
        </p:spPr>
        <p:txBody>
          <a:bodyPr lIns="91425" tIns="91425" rIns="91425" bIns="91425" anchor="t" anchorCtr="0">
            <a:noAutofit/>
          </a:bodyPr>
          <a:lstStyle/>
          <a:p>
            <a:pPr marL="457200" lvl="0" indent="-228600" rtl="0">
              <a:lnSpc>
                <a:spcPct val="150000"/>
              </a:lnSpc>
              <a:spcBef>
                <a:spcPts val="0"/>
              </a:spcBef>
              <a:buClr>
                <a:schemeClr val="dk1"/>
              </a:buClr>
              <a:buChar char="-"/>
            </a:pPr>
            <a:r>
              <a:rPr lang="en">
                <a:solidFill>
                  <a:schemeClr val="dk1"/>
                </a:solidFill>
              </a:rPr>
              <a:t>Islam claimed prophets from both Judaism and Christianity.</a:t>
            </a:r>
          </a:p>
          <a:p>
            <a:pPr marL="457200" lvl="0" indent="-228600" rtl="0">
              <a:lnSpc>
                <a:spcPct val="150000"/>
              </a:lnSpc>
              <a:spcBef>
                <a:spcPts val="0"/>
              </a:spcBef>
              <a:buClr>
                <a:schemeClr val="dk1"/>
              </a:buClr>
              <a:buChar char="-"/>
            </a:pPr>
            <a:r>
              <a:rPr lang="en">
                <a:solidFill>
                  <a:schemeClr val="dk1"/>
                </a:solidFill>
              </a:rPr>
              <a:t>Spread through conquest and expansion of the Muslim state, bringing its culture throughout the Middle East.</a:t>
            </a:r>
          </a:p>
          <a:p>
            <a:pPr marL="457200" lvl="0" indent="-228600" rtl="0">
              <a:lnSpc>
                <a:spcPct val="150000"/>
              </a:lnSpc>
              <a:spcBef>
                <a:spcPts val="0"/>
              </a:spcBef>
              <a:buClr>
                <a:schemeClr val="dk1"/>
              </a:buClr>
              <a:buChar char="-"/>
            </a:pPr>
            <a:r>
              <a:rPr lang="en">
                <a:solidFill>
                  <a:schemeClr val="dk1"/>
                </a:solidFill>
              </a:rPr>
              <a:t>Because of its variety of motives, the religion turned Islamic and Arab communities into fast-growing religious and political identities.</a:t>
            </a:r>
          </a:p>
          <a:p>
            <a:pPr marL="457200" lvl="0" indent="-228600" rtl="0">
              <a:lnSpc>
                <a:spcPct val="150000"/>
              </a:lnSpc>
              <a:spcBef>
                <a:spcPts val="0"/>
              </a:spcBef>
              <a:buClr>
                <a:schemeClr val="dk1"/>
              </a:buClr>
              <a:buChar char="-"/>
            </a:pPr>
            <a:r>
              <a:rPr lang="en">
                <a:solidFill>
                  <a:schemeClr val="dk1"/>
                </a:solidFill>
              </a:rPr>
              <a:t>Theme: Development and interaction of cultures</a:t>
            </a:r>
          </a:p>
        </p:txBody>
      </p:sp>
      <p:pic>
        <p:nvPicPr>
          <p:cNvPr id="64" name="Shape 64"/>
          <p:cNvPicPr preferRelativeResize="0"/>
          <p:nvPr/>
        </p:nvPicPr>
        <p:blipFill>
          <a:blip r:embed="rId3">
            <a:alphaModFix amt="61000"/>
          </a:blip>
          <a:stretch>
            <a:fillRect/>
          </a:stretch>
        </p:blipFill>
        <p:spPr>
          <a:xfrm>
            <a:off x="2573625" y="641450"/>
            <a:ext cx="3734000" cy="40031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400"/>
                                        <p:tgtEl>
                                          <p:spTgt spid="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195575"/>
            <a:ext cx="8520600" cy="572700"/>
          </a:xfrm>
          <a:prstGeom prst="rect">
            <a:avLst/>
          </a:prstGeom>
        </p:spPr>
        <p:txBody>
          <a:bodyPr lIns="91425" tIns="91425" rIns="91425" bIns="91425" anchor="t" anchorCtr="0">
            <a:noAutofit/>
          </a:bodyPr>
          <a:lstStyle/>
          <a:p>
            <a:pPr lvl="0">
              <a:spcBef>
                <a:spcPts val="0"/>
              </a:spcBef>
              <a:buNone/>
            </a:pPr>
            <a:r>
              <a:rPr lang="en"/>
              <a:t>Norman Conquest of England (1066)</a:t>
            </a:r>
          </a:p>
        </p:txBody>
      </p:sp>
      <p:sp>
        <p:nvSpPr>
          <p:cNvPr id="70" name="Shape 70"/>
          <p:cNvSpPr txBox="1">
            <a:spLocks noGrp="1"/>
          </p:cNvSpPr>
          <p:nvPr>
            <p:ph type="body" idx="1"/>
          </p:nvPr>
        </p:nvSpPr>
        <p:spPr>
          <a:xfrm>
            <a:off x="157275" y="926550"/>
            <a:ext cx="6376200" cy="4122000"/>
          </a:xfrm>
          <a:prstGeom prst="rect">
            <a:avLst/>
          </a:prstGeom>
        </p:spPr>
        <p:txBody>
          <a:bodyPr lIns="91425" tIns="91425" rIns="91425" bIns="91425" anchor="t" anchorCtr="0">
            <a:noAutofit/>
          </a:bodyPr>
          <a:lstStyle/>
          <a:p>
            <a:pPr marL="457200" lvl="0" indent="-317500" rtl="0">
              <a:spcBef>
                <a:spcPts val="0"/>
              </a:spcBef>
              <a:buClr>
                <a:schemeClr val="dk1"/>
              </a:buClr>
              <a:buSzPct val="100000"/>
              <a:buChar char="-"/>
            </a:pPr>
            <a:r>
              <a:rPr lang="en" sz="1400">
                <a:solidFill>
                  <a:schemeClr val="dk1"/>
                </a:solidFill>
              </a:rPr>
              <a:t>This “conquest” was an invasion of England led by William I, Duke of Normandy. </a:t>
            </a:r>
          </a:p>
          <a:p>
            <a:pPr marL="457200" lvl="0" indent="-317500" rtl="0">
              <a:spcBef>
                <a:spcPts val="0"/>
              </a:spcBef>
              <a:buClr>
                <a:schemeClr val="dk1"/>
              </a:buClr>
              <a:buSzPct val="100000"/>
              <a:buChar char="-"/>
            </a:pPr>
            <a:r>
              <a:rPr lang="en" sz="1400">
                <a:solidFill>
                  <a:schemeClr val="dk1"/>
                </a:solidFill>
              </a:rPr>
              <a:t>When Edward the Confessor, the former king of England, died William I claimed that Edward had promised him that he could be the heir to the throne and that the crown of England was rightfully his.</a:t>
            </a:r>
          </a:p>
          <a:p>
            <a:pPr marL="457200" lvl="0" indent="-317500" rtl="0">
              <a:spcBef>
                <a:spcPts val="0"/>
              </a:spcBef>
              <a:buClr>
                <a:schemeClr val="dk1"/>
              </a:buClr>
              <a:buSzPct val="100000"/>
              <a:buChar char="-"/>
            </a:pPr>
            <a:r>
              <a:rPr lang="en" sz="1400">
                <a:solidFill>
                  <a:schemeClr val="dk1"/>
                </a:solidFill>
              </a:rPr>
              <a:t>The true successor was originally Harold II. William of Normandy brought his army across the English Channel and defeated and killed Harold II, claiming the crown for himself, all while defying English leader’s repeatedly in doing so.</a:t>
            </a:r>
          </a:p>
          <a:p>
            <a:pPr marL="457200" lvl="0" indent="-317500" rtl="0">
              <a:spcBef>
                <a:spcPts val="0"/>
              </a:spcBef>
              <a:buClr>
                <a:schemeClr val="dk1"/>
              </a:buClr>
              <a:buSzPct val="100000"/>
              <a:buChar char="-"/>
            </a:pPr>
            <a:r>
              <a:rPr lang="en" sz="1400">
                <a:solidFill>
                  <a:schemeClr val="dk1"/>
                </a:solidFill>
              </a:rPr>
              <a:t>This connects with AP World theme #3, State-building and forms of government, specifically: revolts and revolutions. </a:t>
            </a:r>
          </a:p>
          <a:p>
            <a:pPr marL="457200" lvl="0" indent="-317500" rtl="0">
              <a:spcBef>
                <a:spcPts val="0"/>
              </a:spcBef>
              <a:buClr>
                <a:schemeClr val="dk1"/>
              </a:buClr>
              <a:buSzPct val="100000"/>
              <a:buChar char="-"/>
            </a:pPr>
            <a:r>
              <a:rPr lang="en" sz="1400">
                <a:solidFill>
                  <a:schemeClr val="dk1"/>
                </a:solidFill>
              </a:rPr>
              <a:t>This is because William I rose up against authority and embraced rebelling against the English leaders and rightful King of England. </a:t>
            </a:r>
          </a:p>
          <a:p>
            <a:pPr marL="457200" lvl="0" indent="-317500">
              <a:spcBef>
                <a:spcPts val="0"/>
              </a:spcBef>
              <a:buClr>
                <a:schemeClr val="dk1"/>
              </a:buClr>
              <a:buSzPct val="100000"/>
              <a:buChar char="-"/>
            </a:pPr>
            <a:r>
              <a:rPr lang="en" sz="1400">
                <a:solidFill>
                  <a:schemeClr val="dk1"/>
                </a:solidFill>
              </a:rPr>
              <a:t>William of Normandy revolted against the government and conquered England all in one. </a:t>
            </a:r>
          </a:p>
        </p:txBody>
      </p:sp>
      <p:pic>
        <p:nvPicPr>
          <p:cNvPr id="71" name="Shape 71"/>
          <p:cNvPicPr preferRelativeResize="0"/>
          <p:nvPr/>
        </p:nvPicPr>
        <p:blipFill>
          <a:blip r:embed="rId3">
            <a:alphaModFix/>
          </a:blip>
          <a:stretch>
            <a:fillRect/>
          </a:stretch>
        </p:blipFill>
        <p:spPr>
          <a:xfrm>
            <a:off x="6485475" y="653350"/>
            <a:ext cx="2658525" cy="1460200"/>
          </a:xfrm>
          <a:prstGeom prst="rect">
            <a:avLst/>
          </a:prstGeom>
          <a:noFill/>
          <a:ln>
            <a:noFill/>
          </a:ln>
        </p:spPr>
      </p:pic>
      <p:pic>
        <p:nvPicPr>
          <p:cNvPr id="72" name="Shape 72"/>
          <p:cNvPicPr preferRelativeResize="0"/>
          <p:nvPr/>
        </p:nvPicPr>
        <p:blipFill>
          <a:blip r:embed="rId4">
            <a:alphaModFix/>
          </a:blip>
          <a:stretch>
            <a:fillRect/>
          </a:stretch>
        </p:blipFill>
        <p:spPr>
          <a:xfrm>
            <a:off x="6485475" y="2168325"/>
            <a:ext cx="2658525" cy="1460200"/>
          </a:xfrm>
          <a:prstGeom prst="rect">
            <a:avLst/>
          </a:prstGeom>
          <a:noFill/>
          <a:ln>
            <a:noFill/>
          </a:ln>
        </p:spPr>
      </p:pic>
      <p:pic>
        <p:nvPicPr>
          <p:cNvPr id="73" name="Shape 73"/>
          <p:cNvPicPr preferRelativeResize="0"/>
          <p:nvPr/>
        </p:nvPicPr>
        <p:blipFill>
          <a:blip r:embed="rId5">
            <a:alphaModFix/>
          </a:blip>
          <a:stretch>
            <a:fillRect/>
          </a:stretch>
        </p:blipFill>
        <p:spPr>
          <a:xfrm>
            <a:off x="6485475" y="3683299"/>
            <a:ext cx="2658525" cy="146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183700"/>
            <a:ext cx="8520600" cy="572700"/>
          </a:xfrm>
          <a:prstGeom prst="rect">
            <a:avLst/>
          </a:prstGeom>
        </p:spPr>
        <p:txBody>
          <a:bodyPr lIns="91425" tIns="91425" rIns="91425" bIns="91425" anchor="t" anchorCtr="0">
            <a:noAutofit/>
          </a:bodyPr>
          <a:lstStyle/>
          <a:p>
            <a:pPr lvl="0">
              <a:spcBef>
                <a:spcPts val="0"/>
              </a:spcBef>
              <a:buNone/>
            </a:pPr>
            <a:r>
              <a:rPr lang="en"/>
              <a:t>First Crusade (1095-1099)</a:t>
            </a:r>
          </a:p>
        </p:txBody>
      </p:sp>
      <p:sp>
        <p:nvSpPr>
          <p:cNvPr id="79" name="Shape 79"/>
          <p:cNvSpPr txBox="1">
            <a:spLocks noGrp="1"/>
          </p:cNvSpPr>
          <p:nvPr>
            <p:ph type="body" idx="1"/>
          </p:nvPr>
        </p:nvSpPr>
        <p:spPr>
          <a:xfrm>
            <a:off x="106900" y="829500"/>
            <a:ext cx="8920800" cy="34845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lr>
                <a:schemeClr val="dk1"/>
              </a:buClr>
              <a:buChar char="-"/>
            </a:pPr>
            <a:r>
              <a:rPr lang="en">
                <a:solidFill>
                  <a:schemeClr val="dk1"/>
                </a:solidFill>
              </a:rPr>
              <a:t>The First Crusade was a war waged by Christian Knights against the Muslims in Jerusalem in an attempt to reclaim the Holy Land.</a:t>
            </a:r>
          </a:p>
          <a:p>
            <a:pPr marL="457200" lvl="0" indent="-228600">
              <a:lnSpc>
                <a:spcPct val="100000"/>
              </a:lnSpc>
              <a:spcBef>
                <a:spcPts val="0"/>
              </a:spcBef>
              <a:spcAft>
                <a:spcPts val="0"/>
              </a:spcAft>
              <a:buClr>
                <a:schemeClr val="dk1"/>
              </a:buClr>
              <a:buChar char="-"/>
            </a:pPr>
            <a:r>
              <a:rPr lang="en">
                <a:solidFill>
                  <a:schemeClr val="dk1"/>
                </a:solidFill>
              </a:rPr>
              <a:t>The crusades were called by Pope Urban II and begun in western Christendom and ended as a military expedition by Roman Catholic Europe.</a:t>
            </a:r>
          </a:p>
          <a:p>
            <a:pPr marL="457200" lvl="0" indent="-228600" rtl="0">
              <a:lnSpc>
                <a:spcPct val="100000"/>
              </a:lnSpc>
              <a:spcBef>
                <a:spcPts val="0"/>
              </a:spcBef>
              <a:spcAft>
                <a:spcPts val="0"/>
              </a:spcAft>
              <a:buClr>
                <a:schemeClr val="dk1"/>
              </a:buClr>
              <a:buChar char="-"/>
            </a:pPr>
            <a:r>
              <a:rPr lang="en">
                <a:solidFill>
                  <a:schemeClr val="dk1"/>
                </a:solidFill>
              </a:rPr>
              <a:t>During the crusade, knights, serfs, and peasants from various regions of western Europe traveled over land and by sea in order to reach Jerusalem.</a:t>
            </a:r>
          </a:p>
          <a:p>
            <a:pPr marL="457200" lvl="0" indent="-228600" rtl="0">
              <a:lnSpc>
                <a:spcPct val="100000"/>
              </a:lnSpc>
              <a:spcBef>
                <a:spcPts val="0"/>
              </a:spcBef>
              <a:spcAft>
                <a:spcPts val="0"/>
              </a:spcAft>
              <a:buClr>
                <a:schemeClr val="dk1"/>
              </a:buClr>
              <a:buChar char="-"/>
            </a:pPr>
            <a:r>
              <a:rPr lang="en">
                <a:solidFill>
                  <a:schemeClr val="dk1"/>
                </a:solidFill>
              </a:rPr>
              <a:t>It connects to AP World Theme #3, state buildings and forms of government; specifically with revolts and revolutions.</a:t>
            </a:r>
          </a:p>
          <a:p>
            <a:pPr marL="457200" lvl="0" indent="-228600" rtl="0">
              <a:lnSpc>
                <a:spcPct val="100000"/>
              </a:lnSpc>
              <a:spcBef>
                <a:spcPts val="0"/>
              </a:spcBef>
              <a:spcAft>
                <a:spcPts val="0"/>
              </a:spcAft>
              <a:buClr>
                <a:schemeClr val="dk1"/>
              </a:buClr>
              <a:buChar char="-"/>
            </a:pPr>
            <a:r>
              <a:rPr lang="en">
                <a:solidFill>
                  <a:schemeClr val="dk1"/>
                </a:solidFill>
              </a:rPr>
              <a:t>The first crusade ultimately ended in the capture of Jerusalem by the Christian Knights in 1099. </a:t>
            </a:r>
          </a:p>
          <a:p>
            <a:pPr lvl="0">
              <a:lnSpc>
                <a:spcPct val="100000"/>
              </a:lnSpc>
              <a:spcBef>
                <a:spcPts val="0"/>
              </a:spcBef>
              <a:spcAft>
                <a:spcPts val="0"/>
              </a:spcAft>
              <a:buNone/>
            </a:pPr>
            <a:endParaRPr/>
          </a:p>
        </p:txBody>
      </p:sp>
      <p:pic>
        <p:nvPicPr>
          <p:cNvPr id="80" name="Shape 80"/>
          <p:cNvPicPr preferRelativeResize="0"/>
          <p:nvPr/>
        </p:nvPicPr>
        <p:blipFill>
          <a:blip r:embed="rId3">
            <a:alphaModFix/>
          </a:blip>
          <a:stretch>
            <a:fillRect/>
          </a:stretch>
        </p:blipFill>
        <p:spPr>
          <a:xfrm>
            <a:off x="2361800" y="3385425"/>
            <a:ext cx="2344099" cy="1758074"/>
          </a:xfrm>
          <a:prstGeom prst="rect">
            <a:avLst/>
          </a:prstGeom>
          <a:noFill/>
          <a:ln>
            <a:noFill/>
          </a:ln>
        </p:spPr>
      </p:pic>
      <p:pic>
        <p:nvPicPr>
          <p:cNvPr id="81" name="Shape 81"/>
          <p:cNvPicPr preferRelativeResize="0"/>
          <p:nvPr/>
        </p:nvPicPr>
        <p:blipFill>
          <a:blip r:embed="rId4">
            <a:alphaModFix/>
          </a:blip>
          <a:stretch>
            <a:fillRect/>
          </a:stretch>
        </p:blipFill>
        <p:spPr>
          <a:xfrm>
            <a:off x="4963250" y="3385425"/>
            <a:ext cx="2344100" cy="175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Mansa Musa’s Pilgrimage (1324) </a:t>
            </a:r>
          </a:p>
        </p:txBody>
      </p:sp>
      <p:sp>
        <p:nvSpPr>
          <p:cNvPr id="87" name="Shape 87"/>
          <p:cNvSpPr txBox="1">
            <a:spLocks noGrp="1"/>
          </p:cNvSpPr>
          <p:nvPr>
            <p:ph type="body" idx="1"/>
          </p:nvPr>
        </p:nvSpPr>
        <p:spPr>
          <a:xfrm>
            <a:off x="249450" y="1205150"/>
            <a:ext cx="8645100" cy="3835500"/>
          </a:xfrm>
          <a:prstGeom prst="rect">
            <a:avLst/>
          </a:prstGeom>
        </p:spPr>
        <p:txBody>
          <a:bodyPr lIns="91425" tIns="91425" rIns="91425" bIns="91425" anchor="t" anchorCtr="0">
            <a:noAutofit/>
          </a:bodyPr>
          <a:lstStyle/>
          <a:p>
            <a:pPr marL="457200" lvl="0" indent="-317500" rtl="0">
              <a:spcBef>
                <a:spcPts val="0"/>
              </a:spcBef>
              <a:buClr>
                <a:schemeClr val="dk1"/>
              </a:buClr>
              <a:buSzPct val="100000"/>
              <a:buChar char="-"/>
            </a:pPr>
            <a:r>
              <a:rPr lang="en" sz="1400">
                <a:solidFill>
                  <a:schemeClr val="dk1"/>
                </a:solidFill>
              </a:rPr>
              <a:t>Mansa Musa served as the King of Mali in Western Africa. </a:t>
            </a:r>
          </a:p>
          <a:p>
            <a:pPr marL="457200" lvl="0" indent="-317500" rtl="0">
              <a:spcBef>
                <a:spcPts val="0"/>
              </a:spcBef>
              <a:buClr>
                <a:schemeClr val="dk1"/>
              </a:buClr>
              <a:buSzPct val="100000"/>
              <a:buChar char="-"/>
            </a:pPr>
            <a:r>
              <a:rPr lang="en" sz="1400">
                <a:solidFill>
                  <a:schemeClr val="dk1"/>
                </a:solidFill>
              </a:rPr>
              <a:t>His empire controlled the gold and salt trades of Africa.</a:t>
            </a:r>
          </a:p>
          <a:p>
            <a:pPr marL="457200" lvl="0" indent="-317500" rtl="0">
              <a:spcBef>
                <a:spcPts val="0"/>
              </a:spcBef>
              <a:buClr>
                <a:schemeClr val="dk1"/>
              </a:buClr>
              <a:buSzPct val="100000"/>
              <a:buChar char="-"/>
            </a:pPr>
            <a:r>
              <a:rPr lang="en" sz="1400">
                <a:solidFill>
                  <a:schemeClr val="dk1"/>
                </a:solidFill>
              </a:rPr>
              <a:t>He took a pilgrimage to Mecca, the Muslim holy city.</a:t>
            </a:r>
          </a:p>
          <a:p>
            <a:pPr marL="457200" lvl="0" indent="-317500" rtl="0">
              <a:spcBef>
                <a:spcPts val="0"/>
              </a:spcBef>
              <a:buClr>
                <a:schemeClr val="dk1"/>
              </a:buClr>
              <a:buSzPct val="100000"/>
              <a:buChar char="-"/>
            </a:pPr>
            <a:r>
              <a:rPr lang="en" sz="1400">
                <a:solidFill>
                  <a:schemeClr val="dk1"/>
                </a:solidFill>
              </a:rPr>
              <a:t>He traveled with an incredible amount of gold and subjects.</a:t>
            </a:r>
          </a:p>
          <a:p>
            <a:pPr marL="457200" lvl="0" indent="-317500" rtl="0">
              <a:spcBef>
                <a:spcPts val="0"/>
              </a:spcBef>
              <a:buClr>
                <a:schemeClr val="dk1"/>
              </a:buClr>
              <a:buSzPct val="100000"/>
              <a:buChar char="-"/>
            </a:pPr>
            <a:r>
              <a:rPr lang="en" sz="1400">
                <a:solidFill>
                  <a:schemeClr val="dk1"/>
                </a:solidFill>
              </a:rPr>
              <a:t>Musa ran out of money due to his spending and generosity to foreigners and peoples in Cairo and Mecca. </a:t>
            </a:r>
          </a:p>
          <a:p>
            <a:pPr marL="457200" lvl="0" indent="-317500" rtl="0">
              <a:spcBef>
                <a:spcPts val="0"/>
              </a:spcBef>
              <a:buClr>
                <a:schemeClr val="dk1"/>
              </a:buClr>
              <a:buSzPct val="100000"/>
              <a:buChar char="-"/>
            </a:pPr>
            <a:r>
              <a:rPr lang="en" sz="1400">
                <a:solidFill>
                  <a:schemeClr val="dk1"/>
                </a:solidFill>
              </a:rPr>
              <a:t>He left so much gold in Egypt that it eventually depressed the value of gold for over a decade.</a:t>
            </a:r>
          </a:p>
          <a:p>
            <a:pPr marL="457200" lvl="0" indent="-317500" rtl="0">
              <a:spcBef>
                <a:spcPts val="0"/>
              </a:spcBef>
              <a:buClr>
                <a:schemeClr val="dk1"/>
              </a:buClr>
              <a:buSzPct val="100000"/>
              <a:buChar char="-"/>
            </a:pPr>
            <a:r>
              <a:rPr lang="en" sz="1400">
                <a:solidFill>
                  <a:schemeClr val="dk1"/>
                </a:solidFill>
              </a:rPr>
              <a:t>When he came back with Arab Scholars he introduced advanced building techniques to Mali.</a:t>
            </a:r>
          </a:p>
          <a:p>
            <a:pPr marL="457200" lvl="0" indent="-317500" rtl="0">
              <a:spcBef>
                <a:spcPts val="0"/>
              </a:spcBef>
              <a:buClr>
                <a:schemeClr val="dk1"/>
              </a:buClr>
              <a:buSzPct val="100000"/>
              <a:buChar char="-"/>
            </a:pPr>
            <a:r>
              <a:rPr lang="en" sz="1400">
                <a:solidFill>
                  <a:schemeClr val="dk1"/>
                </a:solidFill>
              </a:rPr>
              <a:t>His pilgrimage relates to AP World theme #3, State-building and forms of government, specifically empires.This is because much of Mali’s success as an empire can be credited to Musa. Also Musa’s main focus was to improve his country and empire peacefully and in doing so Musa was politically and morally inclined for the sake of his country.</a:t>
            </a:r>
          </a:p>
        </p:txBody>
      </p:sp>
      <p:pic>
        <p:nvPicPr>
          <p:cNvPr id="88" name="Shape 88"/>
          <p:cNvPicPr preferRelativeResize="0"/>
          <p:nvPr/>
        </p:nvPicPr>
        <p:blipFill>
          <a:blip r:embed="rId3">
            <a:alphaModFix/>
          </a:blip>
          <a:stretch>
            <a:fillRect/>
          </a:stretch>
        </p:blipFill>
        <p:spPr>
          <a:xfrm>
            <a:off x="5847412" y="200937"/>
            <a:ext cx="2390775" cy="191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Bubonic Plague in Europe (1347 to 1348)</a:t>
            </a:r>
          </a:p>
        </p:txBody>
      </p:sp>
      <p:sp>
        <p:nvSpPr>
          <p:cNvPr id="94" name="Shape 9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36550" rtl="0">
              <a:spcBef>
                <a:spcPts val="0"/>
              </a:spcBef>
              <a:buClr>
                <a:schemeClr val="dk1"/>
              </a:buClr>
              <a:buSzPct val="100000"/>
              <a:buChar char="-"/>
            </a:pPr>
            <a:r>
              <a:rPr lang="en" sz="1700">
                <a:solidFill>
                  <a:schemeClr val="dk1"/>
                </a:solidFill>
              </a:rPr>
              <a:t>The Bubonic Plague originated from Ancient China and made its way to Europe via the Silk Road, the major trade road that connected Europe and Africa to luxuries that were rich to Asia and China.</a:t>
            </a:r>
          </a:p>
          <a:p>
            <a:pPr marL="457200" lvl="0" indent="-336550" rtl="0">
              <a:spcBef>
                <a:spcPts val="0"/>
              </a:spcBef>
              <a:buClr>
                <a:schemeClr val="dk1"/>
              </a:buClr>
              <a:buSzPct val="100000"/>
              <a:buChar char="-"/>
            </a:pPr>
            <a:r>
              <a:rPr lang="en" sz="1700">
                <a:solidFill>
                  <a:schemeClr val="dk1"/>
                </a:solidFill>
              </a:rPr>
              <a:t>The plague was carried across by rodents with infected fleas on their bodies. </a:t>
            </a:r>
          </a:p>
          <a:p>
            <a:pPr marL="457200" lvl="0" indent="-336550" rtl="0">
              <a:spcBef>
                <a:spcPts val="0"/>
              </a:spcBef>
              <a:buClr>
                <a:schemeClr val="dk1"/>
              </a:buClr>
              <a:buSzPct val="100000"/>
              <a:buChar char="-"/>
            </a:pPr>
            <a:r>
              <a:rPr lang="en" sz="1700">
                <a:solidFill>
                  <a:schemeClr val="dk1"/>
                </a:solidFill>
              </a:rPr>
              <a:t>The plague killed one out of three europeans, and infected livestock, creating a food and wool shortage.</a:t>
            </a:r>
          </a:p>
          <a:p>
            <a:pPr marL="457200" lvl="0" indent="-336550" rtl="0">
              <a:spcBef>
                <a:spcPts val="0"/>
              </a:spcBef>
              <a:buClr>
                <a:schemeClr val="dk1"/>
              </a:buClr>
              <a:buSzPct val="100000"/>
              <a:buChar char="-"/>
            </a:pPr>
            <a:r>
              <a:rPr lang="en" sz="1700">
                <a:solidFill>
                  <a:schemeClr val="dk1"/>
                </a:solidFill>
              </a:rPr>
              <a:t>This relates to AP themes #1 and #5, primarily disease and the development and transformation of social structures, because the plague created a labor shortage and allowed the lower class and the surviving population to have improved labor wages and conditions. </a:t>
            </a:r>
          </a:p>
          <a:p>
            <a:pPr lvl="0" rtl="0">
              <a:spcBef>
                <a:spcPts val="0"/>
              </a:spcBef>
              <a:buNone/>
            </a:pPr>
            <a:endParaRPr/>
          </a:p>
        </p:txBody>
      </p:sp>
      <p:pic>
        <p:nvPicPr>
          <p:cNvPr id="95" name="Shape 95"/>
          <p:cNvPicPr preferRelativeResize="0"/>
          <p:nvPr/>
        </p:nvPicPr>
        <p:blipFill>
          <a:blip r:embed="rId3">
            <a:alphaModFix/>
          </a:blip>
          <a:stretch>
            <a:fillRect/>
          </a:stretch>
        </p:blipFill>
        <p:spPr>
          <a:xfrm>
            <a:off x="192925" y="371623"/>
            <a:ext cx="959324" cy="719500"/>
          </a:xfrm>
          <a:prstGeom prst="rect">
            <a:avLst/>
          </a:prstGeom>
          <a:noFill/>
          <a:ln>
            <a:noFill/>
          </a:ln>
        </p:spPr>
      </p:pic>
      <p:pic>
        <p:nvPicPr>
          <p:cNvPr id="96" name="Shape 96"/>
          <p:cNvPicPr preferRelativeResize="0"/>
          <p:nvPr/>
        </p:nvPicPr>
        <p:blipFill>
          <a:blip r:embed="rId4">
            <a:alphaModFix/>
          </a:blip>
          <a:stretch>
            <a:fillRect/>
          </a:stretch>
        </p:blipFill>
        <p:spPr>
          <a:xfrm>
            <a:off x="7997275" y="371624"/>
            <a:ext cx="959324" cy="719500"/>
          </a:xfrm>
          <a:prstGeom prst="rect">
            <a:avLst/>
          </a:prstGeom>
          <a:noFill/>
          <a:ln>
            <a:noFill/>
          </a:ln>
        </p:spPr>
      </p:pic>
      <p:pic>
        <p:nvPicPr>
          <p:cNvPr id="97" name="Shape 97"/>
          <p:cNvPicPr preferRelativeResize="0"/>
          <p:nvPr/>
        </p:nvPicPr>
        <p:blipFill>
          <a:blip r:embed="rId4">
            <a:alphaModFix/>
          </a:blip>
          <a:stretch>
            <a:fillRect/>
          </a:stretch>
        </p:blipFill>
        <p:spPr>
          <a:xfrm>
            <a:off x="192925" y="4289599"/>
            <a:ext cx="959324" cy="719500"/>
          </a:xfrm>
          <a:prstGeom prst="rect">
            <a:avLst/>
          </a:prstGeom>
          <a:noFill/>
          <a:ln>
            <a:noFill/>
          </a:ln>
        </p:spPr>
      </p:pic>
      <p:pic>
        <p:nvPicPr>
          <p:cNvPr id="98" name="Shape 98"/>
          <p:cNvPicPr preferRelativeResize="0"/>
          <p:nvPr/>
        </p:nvPicPr>
        <p:blipFill>
          <a:blip r:embed="rId3">
            <a:alphaModFix/>
          </a:blip>
          <a:stretch>
            <a:fillRect/>
          </a:stretch>
        </p:blipFill>
        <p:spPr>
          <a:xfrm>
            <a:off x="7997275" y="4242073"/>
            <a:ext cx="959324" cy="71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Conclusion</a:t>
            </a:r>
          </a:p>
        </p:txBody>
      </p:sp>
      <p:sp>
        <p:nvSpPr>
          <p:cNvPr id="104" name="Shape 104"/>
          <p:cNvSpPr txBox="1">
            <a:spLocks noGrp="1"/>
          </p:cNvSpPr>
          <p:nvPr>
            <p:ph type="body" idx="1"/>
          </p:nvPr>
        </p:nvSpPr>
        <p:spPr>
          <a:xfrm>
            <a:off x="311700" y="1284525"/>
            <a:ext cx="8520600" cy="3099900"/>
          </a:xfrm>
          <a:prstGeom prst="rect">
            <a:avLst/>
          </a:prstGeom>
        </p:spPr>
        <p:txBody>
          <a:bodyPr lIns="91425" tIns="91425" rIns="91425" bIns="91425" anchor="t" anchorCtr="0">
            <a:noAutofit/>
          </a:bodyPr>
          <a:lstStyle/>
          <a:p>
            <a:pPr lvl="0">
              <a:spcBef>
                <a:spcPts val="0"/>
              </a:spcBef>
              <a:buNone/>
            </a:pPr>
            <a:r>
              <a:rPr lang="en" sz="1900">
                <a:solidFill>
                  <a:schemeClr val="dk1"/>
                </a:solidFill>
              </a:rPr>
              <a:t>We began with the rise of Islam in around 632 CE because the expansion of the religion formed a sort of unity throughout the Middle East. The conquest of England created an expanse and more wealth for Europe. The european Christians, led by Pope Urban II, fought the muslims of the Middle East for the holy land of Jerusalem. Mansa Musa’s hajj showed a rise in the wealth of African trade and Islamic power. The Afro-Eurasian trade routes then led to the Bubonic plague, killing tons of people in Europe leading to a new revitalization. </a:t>
            </a:r>
          </a:p>
        </p:txBody>
      </p:sp>
      <p:pic>
        <p:nvPicPr>
          <p:cNvPr id="105" name="Shape 105"/>
          <p:cNvPicPr preferRelativeResize="0"/>
          <p:nvPr/>
        </p:nvPicPr>
        <p:blipFill>
          <a:blip r:embed="rId3">
            <a:alphaModFix/>
          </a:blip>
          <a:stretch>
            <a:fillRect/>
          </a:stretch>
        </p:blipFill>
        <p:spPr>
          <a:xfrm>
            <a:off x="2396000" y="126200"/>
            <a:ext cx="1163800" cy="1210349"/>
          </a:xfrm>
          <a:prstGeom prst="rect">
            <a:avLst/>
          </a:prstGeom>
          <a:noFill/>
          <a:ln>
            <a:noFill/>
          </a:ln>
        </p:spPr>
      </p:pic>
      <p:pic>
        <p:nvPicPr>
          <p:cNvPr id="106" name="Shape 106"/>
          <p:cNvPicPr preferRelativeResize="0"/>
          <p:nvPr/>
        </p:nvPicPr>
        <p:blipFill>
          <a:blip r:embed="rId4">
            <a:alphaModFix/>
          </a:blip>
          <a:stretch>
            <a:fillRect/>
          </a:stretch>
        </p:blipFill>
        <p:spPr>
          <a:xfrm>
            <a:off x="3920298" y="172100"/>
            <a:ext cx="2209149" cy="1118550"/>
          </a:xfrm>
          <a:prstGeom prst="rect">
            <a:avLst/>
          </a:prstGeom>
          <a:noFill/>
          <a:ln>
            <a:noFill/>
          </a:ln>
        </p:spPr>
      </p:pic>
      <p:pic>
        <p:nvPicPr>
          <p:cNvPr id="107" name="Shape 107"/>
          <p:cNvPicPr preferRelativeResize="0"/>
          <p:nvPr/>
        </p:nvPicPr>
        <p:blipFill>
          <a:blip r:embed="rId5">
            <a:alphaModFix/>
          </a:blip>
          <a:stretch>
            <a:fillRect/>
          </a:stretch>
        </p:blipFill>
        <p:spPr>
          <a:xfrm>
            <a:off x="1853312" y="3820475"/>
            <a:ext cx="2154127" cy="1210350"/>
          </a:xfrm>
          <a:prstGeom prst="rect">
            <a:avLst/>
          </a:prstGeom>
          <a:noFill/>
          <a:ln>
            <a:noFill/>
          </a:ln>
        </p:spPr>
      </p:pic>
      <p:pic>
        <p:nvPicPr>
          <p:cNvPr id="108" name="Shape 108"/>
          <p:cNvPicPr preferRelativeResize="0"/>
          <p:nvPr/>
        </p:nvPicPr>
        <p:blipFill>
          <a:blip r:embed="rId6">
            <a:alphaModFix/>
          </a:blip>
          <a:stretch>
            <a:fillRect/>
          </a:stretch>
        </p:blipFill>
        <p:spPr>
          <a:xfrm>
            <a:off x="4223410" y="3820475"/>
            <a:ext cx="2294467" cy="1210349"/>
          </a:xfrm>
          <a:prstGeom prst="rect">
            <a:avLst/>
          </a:prstGeom>
          <a:noFill/>
          <a:ln>
            <a:noFill/>
          </a:ln>
        </p:spPr>
      </p:pic>
      <p:pic>
        <p:nvPicPr>
          <p:cNvPr id="109" name="Shape 109"/>
          <p:cNvPicPr preferRelativeResize="0"/>
          <p:nvPr/>
        </p:nvPicPr>
        <p:blipFill>
          <a:blip r:embed="rId7">
            <a:alphaModFix/>
          </a:blip>
          <a:stretch>
            <a:fillRect/>
          </a:stretch>
        </p:blipFill>
        <p:spPr>
          <a:xfrm>
            <a:off x="6733825" y="3820471"/>
            <a:ext cx="1858990" cy="1210350"/>
          </a:xfrm>
          <a:prstGeom prst="rect">
            <a:avLst/>
          </a:prstGeom>
          <a:noFill/>
          <a:ln>
            <a:noFill/>
          </a:ln>
        </p:spPr>
      </p:pic>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On-screen Show (16:9)</PresentationFormat>
  <Paragraphs>36</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simple-dark-2</vt:lpstr>
      <vt:lpstr>c. 600 CE- c. 1450</vt:lpstr>
      <vt:lpstr>Rise of Islam (632 CE)</vt:lpstr>
      <vt:lpstr>Norman Conquest of England (1066)</vt:lpstr>
      <vt:lpstr>First Crusade (1095-1099)</vt:lpstr>
      <vt:lpstr>Mansa Musa’s Pilgrimage (1324) </vt:lpstr>
      <vt:lpstr>Bubonic Plague in Europe (1347 to 1348)</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600 CE- c. 1450</dc:title>
  <dc:creator>Bryant, Jason</dc:creator>
  <cp:lastModifiedBy>Bryant, Jason</cp:lastModifiedBy>
  <cp:revision>2</cp:revision>
  <dcterms:modified xsi:type="dcterms:W3CDTF">2016-09-19T13:20:00Z</dcterms:modified>
</cp:coreProperties>
</file>